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646D3-41BB-4A32-AE6D-5AFB1F808A1E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19E03-9FB0-42E7-AAA3-D51E97EFC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7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Expanded share for high wage (especially</a:t>
            </a:r>
            <a:r>
              <a:rPr lang="en-US" baseline="0" dirty="0" smtClean="0"/>
              <a:t> in the 1990s). Contracted for middle wage categories – all periods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19E03-9FB0-42E7-AAA3-D51E97EFC1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48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5A14-A8EA-474E-9B4D-E40A0B66BF4F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4961-CB1B-43E4-86B6-CF9606FE9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48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5A14-A8EA-474E-9B4D-E40A0B66BF4F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4961-CB1B-43E4-86B6-CF9606FE9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4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5A14-A8EA-474E-9B4D-E40A0B66BF4F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4961-CB1B-43E4-86B6-CF9606FE9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43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5A14-A8EA-474E-9B4D-E40A0B66BF4F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4961-CB1B-43E4-86B6-CF9606FE9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50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5A14-A8EA-474E-9B4D-E40A0B66BF4F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4961-CB1B-43E4-86B6-CF9606FE9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50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5A14-A8EA-474E-9B4D-E40A0B66BF4F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4961-CB1B-43E4-86B6-CF9606FE9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3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5A14-A8EA-474E-9B4D-E40A0B66BF4F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4961-CB1B-43E4-86B6-CF9606FE9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4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5A14-A8EA-474E-9B4D-E40A0B66BF4F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4961-CB1B-43E4-86B6-CF9606FE9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0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5A14-A8EA-474E-9B4D-E40A0B66BF4F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4961-CB1B-43E4-86B6-CF9606FE9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16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5A14-A8EA-474E-9B4D-E40A0B66BF4F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4961-CB1B-43E4-86B6-CF9606FE9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2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75A14-A8EA-474E-9B4D-E40A0B66BF4F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4961-CB1B-43E4-86B6-CF9606FE9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35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75A14-A8EA-474E-9B4D-E40A0B66BF4F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84961-CB1B-43E4-86B6-CF9606FE9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4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aceagainstthemachin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Polarization of Job Opportunities in the US Labor Market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Autor</a:t>
            </a:r>
            <a:r>
              <a:rPr lang="en-US" dirty="0" smtClean="0"/>
              <a:t>, 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836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Employment Growth by Occupation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5400"/>
            <a:ext cx="7772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8270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just a US phenomenon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1600"/>
            <a:ext cx="7620000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7695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Older as well as younger populations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131" y="1600200"/>
            <a:ext cx="666773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3955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for most European Countries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7772399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6931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Automation of routine work and globalization of labor markets are key drivers of polarization.</a:t>
            </a:r>
          </a:p>
          <a:p>
            <a:r>
              <a:rPr lang="en-US" dirty="0" smtClean="0"/>
              <a:t>The Great Recession exacerbated these trends.</a:t>
            </a:r>
          </a:p>
          <a:p>
            <a:r>
              <a:rPr lang="en-US" dirty="0" smtClean="0"/>
              <a:t>College-educated workers earnings have risen relative to high school educated workers over the past three decades.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25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81013"/>
            <a:ext cx="7848600" cy="589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4602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Annual Earnings by Education Level - EROP 2012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324" y="1600200"/>
            <a:ext cx="647535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0305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Projected Employment Growth by Education Level – EROP 2012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323" y="1600200"/>
            <a:ext cx="6317354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181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Labor Market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demand for skilled workers &gt; increased supply of skilled workers</a:t>
            </a:r>
          </a:p>
          <a:p>
            <a:pPr lvl="1"/>
            <a:r>
              <a:rPr lang="en-US" dirty="0" smtClean="0"/>
              <a:t>Two rose in sync until the late 1970s</a:t>
            </a:r>
          </a:p>
          <a:p>
            <a:pPr lvl="1"/>
            <a:r>
              <a:rPr lang="en-US" dirty="0" smtClean="0"/>
              <a:t>Race Against the Machine by </a:t>
            </a:r>
            <a:r>
              <a:rPr lang="en-US" dirty="0" err="1" smtClean="0"/>
              <a:t>Brynjolfsson</a:t>
            </a:r>
            <a:r>
              <a:rPr lang="en-US" dirty="0" smtClean="0"/>
              <a:t> and McAfee </a:t>
            </a:r>
            <a:r>
              <a:rPr lang="en-US" dirty="0" smtClean="0">
                <a:hlinkClick r:id="rId2"/>
              </a:rPr>
              <a:t>http://raceagainstthemachine.com/</a:t>
            </a:r>
            <a:endParaRPr lang="en-US" dirty="0" smtClean="0"/>
          </a:p>
          <a:p>
            <a:r>
              <a:rPr lang="en-US" dirty="0" smtClean="0"/>
              <a:t>Structure of the job opportunities in the US has become sharply polarized  over the past two decades.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02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1"/>
            <a:ext cx="83820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382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Forces Behind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Slow growth of 4 year college degree attainments – especially for males</a:t>
            </a:r>
          </a:p>
          <a:p>
            <a:r>
              <a:rPr lang="en-US" dirty="0" smtClean="0"/>
              <a:t>Shifts in gender and racial composition of the work force</a:t>
            </a:r>
          </a:p>
          <a:p>
            <a:r>
              <a:rPr lang="en-US" dirty="0" smtClean="0"/>
              <a:t>Changes in technology, trade and off-shoring drive employment distribution changes</a:t>
            </a:r>
          </a:p>
          <a:p>
            <a:r>
              <a:rPr lang="en-US" dirty="0" smtClean="0"/>
              <a:t>Changes in labor market institutions – private sector unions and minimum wage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546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382000" cy="579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365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4838"/>
            <a:ext cx="8686800" cy="564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8380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152400"/>
            <a:ext cx="832485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3182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43" y="533400"/>
            <a:ext cx="8505825" cy="570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2589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76200"/>
            <a:ext cx="8448675" cy="6172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400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214</Words>
  <Application>Microsoft Office PowerPoint</Application>
  <PresentationFormat>On-screen Show (4:3)</PresentationFormat>
  <Paragraphs>24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Polarization of Job Opportunities in the US Labor Market</vt:lpstr>
      <vt:lpstr>Key Labor Market Challenges</vt:lpstr>
      <vt:lpstr>PowerPoint Presentation</vt:lpstr>
      <vt:lpstr>Key Forces Behind Changes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Employment Growth by Occupation</vt:lpstr>
      <vt:lpstr>Not just a US phenomenon</vt:lpstr>
      <vt:lpstr>Older as well as younger populations</vt:lpstr>
      <vt:lpstr>True for most European Countries</vt:lpstr>
      <vt:lpstr>Other Conclusions</vt:lpstr>
      <vt:lpstr>PowerPoint Presentation</vt:lpstr>
      <vt:lpstr>Average Annual Earnings by Education Level - EROP 2012</vt:lpstr>
      <vt:lpstr>Projected Employment Growth by Education Level – EROP 2012</vt:lpstr>
    </vt:vector>
  </TitlesOfParts>
  <Company>Lawrence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Polarization of Job Opportunities in the US Labor Market</dc:title>
  <dc:creator>Merton D. Finkler</dc:creator>
  <cp:lastModifiedBy>Merton D. Finkler</cp:lastModifiedBy>
  <cp:revision>4</cp:revision>
  <dcterms:created xsi:type="dcterms:W3CDTF">2012-05-21T19:31:20Z</dcterms:created>
  <dcterms:modified xsi:type="dcterms:W3CDTF">2012-05-23T13:27:56Z</dcterms:modified>
</cp:coreProperties>
</file>